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300" r:id="rId3"/>
    <p:sldId id="284" r:id="rId4"/>
    <p:sldId id="297" r:id="rId5"/>
    <p:sldId id="446" r:id="rId6"/>
    <p:sldId id="447" r:id="rId7"/>
    <p:sldId id="418" r:id="rId8"/>
    <p:sldId id="413" r:id="rId9"/>
    <p:sldId id="453" r:id="rId10"/>
    <p:sldId id="305" r:id="rId11"/>
  </p:sldIdLst>
  <p:sldSz cx="12192000" cy="6858000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Střední styl 2 – zvýraznění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Střední styl 2 – zvýraznění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573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3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BA22CE-497B-49C4-A23A-391DA3FFB63B}" type="datetimeFigureOut">
              <a:rPr lang="cs-CZ" smtClean="0"/>
              <a:t>18.01.2021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E010D7-6A62-44C8-B0C2-CC5397A2643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224682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B45789B-37A2-4CE9-99B8-957579CC93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FF326A7E-B8F6-430D-8ACE-16D4E23CB64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5E8E0BE-2219-41AA-BB22-02EBA079DC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7824D-6C38-4B47-A913-7FE54077E07F}" type="datetimeFigureOut">
              <a:rPr lang="cs-CZ" smtClean="0"/>
              <a:t>18.01.2021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B003307-0D01-4FA2-AEE2-CB4C5ECF5F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38344BC-6953-4D98-B011-79AFBE8F1B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C700C-D962-4839-BF64-A72343013DF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386141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30888BC-741D-4290-A85E-B2821920AF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7E388F38-5AA9-4B87-A938-ADC6EEA4E5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96CA6B8-DA61-4ED9-B513-0983D94A30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7824D-6C38-4B47-A913-7FE54077E07F}" type="datetimeFigureOut">
              <a:rPr lang="cs-CZ" smtClean="0"/>
              <a:t>18.01.2021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410B3F7-5DE8-49A7-84B2-9BF80F9950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022531B-E8DD-4589-AF94-B49C9E2D50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C700C-D962-4839-BF64-A72343013DF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295463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81A031AF-05DC-4CBC-AD84-E0B0C8694CC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917B0B0D-D884-484C-BB15-D8B8D3EC00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08F475A-2BEC-4E28-A217-05649A358B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7824D-6C38-4B47-A913-7FE54077E07F}" type="datetimeFigureOut">
              <a:rPr lang="cs-CZ" smtClean="0"/>
              <a:t>18.01.2021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6F0BC28-1A70-4A59-A375-DB461E6CE4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E3B03CA-5FFE-43CB-8D3F-B06106C340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C700C-D962-4839-BF64-A72343013DF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48283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99974F4-6240-464F-8AEA-7A026ECF75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E246A4B-58FD-4043-ADD7-C2D0CE6AE2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71CBE93-2F8D-4A5E-BDD3-BD841A4197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7824D-6C38-4B47-A913-7FE54077E07F}" type="datetimeFigureOut">
              <a:rPr lang="cs-CZ" smtClean="0"/>
              <a:t>18.01.2021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49AC5BB-BD7C-497B-8D1E-7C96B4B05C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6686144-A4CD-4100-B2B5-2DA5E9F5D5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C700C-D962-4839-BF64-A72343013DF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072066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8C5555C-1F15-4732-91A1-A72CCC29C5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C9EAD5C1-F17A-4FD6-9A3A-5EDCEE69AE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7E48E2D-E8CA-4964-9B63-0C5253415F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7824D-6C38-4B47-A913-7FE54077E07F}" type="datetimeFigureOut">
              <a:rPr lang="cs-CZ" smtClean="0"/>
              <a:t>18.01.2021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FEBBD79-BFF1-49E8-9C7E-0F2556AAED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CF82E48-393A-4021-A7EC-7C7CFE7A20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C700C-D962-4839-BF64-A72343013DF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831890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BDBD151-D8E0-4E63-946E-72F5B43AC0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48E99CE-B6A3-432B-90D1-FAE261447F2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88A5C5A4-F5B2-4F42-B5D3-54334D790C6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7AC0CCF9-1683-428C-9F2D-05E8C7D152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7824D-6C38-4B47-A913-7FE54077E07F}" type="datetimeFigureOut">
              <a:rPr lang="cs-CZ" smtClean="0"/>
              <a:t>18.01.2021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5E4CFB5D-2707-48CD-B22A-F11FEDEFD6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0997E28A-8D85-4DDC-A351-DF14632D94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C700C-D962-4839-BF64-A72343013DF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17990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4D5D825-B41D-49A4-895A-982954308F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DCC58DB7-E5D8-4457-A111-9614B5C304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727E3119-AFD0-467C-96C8-E46E53B46B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4CA3C3AF-5502-4340-A581-A1C6E5C7909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E8F9DFC4-1391-40BE-9CB0-496575AADB9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55315DFB-14F6-440A-8327-78A7740A8B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7824D-6C38-4B47-A913-7FE54077E07F}" type="datetimeFigureOut">
              <a:rPr lang="cs-CZ" smtClean="0"/>
              <a:t>18.01.2021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EDEB04FA-3F90-4C7C-B5AF-3A2D4D887A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B435D8BA-36F5-4E17-9578-FDCE11301A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C700C-D962-4839-BF64-A72343013DF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375275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A20232F-9943-43F5-8E56-3FECE950B7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A843737D-2CB3-408E-ADAD-2BA978AA45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7824D-6C38-4B47-A913-7FE54077E07F}" type="datetimeFigureOut">
              <a:rPr lang="cs-CZ" smtClean="0"/>
              <a:t>18.01.2021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19FE8B8C-8AE2-4EC0-8645-9E1AF61DE1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775051D5-3C28-4067-8CF3-947D9C2650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C700C-D962-4839-BF64-A72343013DF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329883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7FFB580D-004B-4B6A-A8C0-E00E9948C9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7824D-6C38-4B47-A913-7FE54077E07F}" type="datetimeFigureOut">
              <a:rPr lang="cs-CZ" smtClean="0"/>
              <a:t>18.01.2021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668489B3-BB66-4525-95FB-61C23212CA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7F1C03F7-ECAD-45FC-A69B-BD1800E68E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C700C-D962-4839-BF64-A72343013DF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918706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D29DBA7-5EE5-432B-AC7D-AAF624677D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B9139FA-56F0-4B49-B2AC-E87B0DD5A3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AE1E3F4E-9878-4AF8-BE58-66060F7A23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326A42B8-8B98-40F4-AB52-AB0EBD9C6A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7824D-6C38-4B47-A913-7FE54077E07F}" type="datetimeFigureOut">
              <a:rPr lang="cs-CZ" smtClean="0"/>
              <a:t>18.01.2021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6D07A9AC-EAFA-4651-8395-C1DCB3E471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84924A16-92D3-4EA6-91BB-9A639656F2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C700C-D962-4839-BF64-A72343013DF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593013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9990905-0CB3-459E-9E28-E012CA23B0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23983313-1452-445A-8844-1D1A77C8085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E5462AD5-FE5E-4269-843F-6CE13FBAC9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8178432A-2E13-4EBB-9313-4EBA437E9E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7824D-6C38-4B47-A913-7FE54077E07F}" type="datetimeFigureOut">
              <a:rPr lang="cs-CZ" smtClean="0"/>
              <a:t>18.01.2021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0A436960-1302-412B-A701-DDF0A0ECDA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6220FE54-0E9C-4319-BAF8-31ACF08156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C700C-D962-4839-BF64-A72343013DF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813694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10000"/>
            <a:lum/>
          </a:blip>
          <a:srcRect/>
          <a:stretch>
            <a:fillRect t="-19000" b="-1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AB16F9F9-8239-4195-B9DA-6AFBB0F915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A4A36FAD-9CD1-4585-B374-6C827DACE5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455A7C8-B4B8-4FF7-9FE0-EA39225F3EB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77824D-6C38-4B47-A913-7FE54077E07F}" type="datetimeFigureOut">
              <a:rPr lang="cs-CZ" smtClean="0"/>
              <a:t>18.01.2021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98C6EB9-F250-4831-ADA2-9E63F661CD9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E53125E-A8BD-4F56-B2F7-51D5628FEF8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9C700C-D962-4839-BF64-A72343013DF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868902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egionbilekarpaty.cz/" TargetMode="External"/><Relationship Id="rId2" Type="http://schemas.openxmlformats.org/officeDocument/2006/relationships/hyperlink" Target="mailto:fmp@regionbilekarpaty.cz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zilinskazupa.sk/" TargetMode="External"/><Relationship Id="rId2" Type="http://schemas.openxmlformats.org/officeDocument/2006/relationships/hyperlink" Target="http://www.regionbilekarpaty.cz/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A4B5ADB-68B2-4251-A821-0F4B181B6BE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98103" y="1295401"/>
            <a:ext cx="9395791" cy="2133599"/>
          </a:xfrm>
        </p:spPr>
        <p:txBody>
          <a:bodyPr>
            <a:normAutofit/>
          </a:bodyPr>
          <a:lstStyle/>
          <a:p>
            <a:r>
              <a:rPr lang="cs-CZ" b="1" dirty="0"/>
              <a:t>Úvodní informace o Fondu malých projektů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29CDC362-380F-4652-95EC-1B455EDF40A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79031" y="3023936"/>
            <a:ext cx="7459579" cy="2538663"/>
          </a:xfrm>
        </p:spPr>
        <p:txBody>
          <a:bodyPr>
            <a:normAutofit/>
          </a:bodyPr>
          <a:lstStyle/>
          <a:p>
            <a:endParaRPr lang="cs-CZ" dirty="0"/>
          </a:p>
          <a:p>
            <a:endParaRPr lang="cs-CZ" dirty="0"/>
          </a:p>
          <a:p>
            <a:r>
              <a:rPr lang="cs-CZ" sz="3000" b="1" dirty="0"/>
              <a:t>Seminář pro žadatele</a:t>
            </a:r>
          </a:p>
          <a:p>
            <a:r>
              <a:rPr lang="cs-CZ" sz="3000" b="1" dirty="0"/>
              <a:t>7. Výzva FMP</a:t>
            </a:r>
          </a:p>
          <a:p>
            <a:r>
              <a:rPr lang="cs-CZ" sz="3000" b="1" dirty="0"/>
              <a:t>19.1.2021 - webinář</a:t>
            </a:r>
          </a:p>
          <a:p>
            <a:endParaRPr lang="cs-CZ" dirty="0"/>
          </a:p>
          <a:p>
            <a:endParaRPr lang="cs-CZ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290AE258-D777-47EF-8D03-7C10273D441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808" y="154147"/>
            <a:ext cx="10692384" cy="1188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71054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>
            <a:extLst>
              <a:ext uri="{FF2B5EF4-FFF2-40B4-BE49-F238E27FC236}">
                <a16:creationId xmlns:a16="http://schemas.microsoft.com/office/drawing/2014/main" id="{01764F65-F663-4A87-A9CB-DDAAF805A14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976543"/>
            <a:ext cx="9144000" cy="1255035"/>
          </a:xfrm>
        </p:spPr>
        <p:txBody>
          <a:bodyPr/>
          <a:lstStyle/>
          <a:p>
            <a:r>
              <a:rPr lang="cs-CZ" dirty="0"/>
              <a:t>Děkuji vám za pozornost!</a:t>
            </a:r>
          </a:p>
        </p:txBody>
      </p:sp>
      <p:sp>
        <p:nvSpPr>
          <p:cNvPr id="7" name="Podnadpis 6">
            <a:extLst>
              <a:ext uri="{FF2B5EF4-FFF2-40B4-BE49-F238E27FC236}">
                <a16:creationId xmlns:a16="http://schemas.microsoft.com/office/drawing/2014/main" id="{D566F955-0D9C-42C0-8777-A40E46BF507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689935"/>
            <a:ext cx="9144000" cy="3568822"/>
          </a:xfrm>
        </p:spPr>
        <p:txBody>
          <a:bodyPr>
            <a:normAutofit fontScale="92500" lnSpcReduction="10000"/>
          </a:bodyPr>
          <a:lstStyle/>
          <a:p>
            <a:r>
              <a:rPr lang="cs-CZ" sz="3000" b="1" dirty="0"/>
              <a:t>Ing. Jana Smutná</a:t>
            </a:r>
          </a:p>
          <a:p>
            <a:r>
              <a:rPr lang="cs-CZ" sz="3000" dirty="0"/>
              <a:t>ředitelka RBK</a:t>
            </a:r>
          </a:p>
          <a:p>
            <a:endParaRPr lang="cs-CZ" dirty="0"/>
          </a:p>
          <a:p>
            <a:r>
              <a:rPr lang="cs-CZ" b="1" dirty="0"/>
              <a:t>Region Bílé Karpaty</a:t>
            </a:r>
          </a:p>
          <a:p>
            <a:r>
              <a:rPr lang="cs-CZ" sz="1900" dirty="0"/>
              <a:t>nám. T. G. Masaryka 2433, 760 01 Zlín</a:t>
            </a:r>
          </a:p>
          <a:p>
            <a:r>
              <a:rPr lang="cs-CZ" sz="1900" dirty="0"/>
              <a:t>tel.: 573 776 058</a:t>
            </a:r>
          </a:p>
          <a:p>
            <a:r>
              <a:rPr lang="cs-CZ" sz="1900" dirty="0"/>
              <a:t>mob.: 739 612 340</a:t>
            </a:r>
          </a:p>
          <a:p>
            <a:r>
              <a:rPr lang="cs-CZ" sz="1900" dirty="0"/>
              <a:t>e-mail: </a:t>
            </a:r>
            <a:r>
              <a:rPr lang="cs-CZ" sz="1900" u="sng" dirty="0">
                <a:hlinkClick r:id="rId2"/>
              </a:rPr>
              <a:t>fmp@regionbilekarpaty.cz</a:t>
            </a:r>
            <a:endParaRPr lang="cs-CZ" sz="1900" u="sng" dirty="0"/>
          </a:p>
          <a:p>
            <a:r>
              <a:rPr lang="cs-CZ" sz="1900" u="sng" dirty="0">
                <a:hlinkClick r:id="rId3"/>
              </a:rPr>
              <a:t>www.regionbilekarpaty.cz</a:t>
            </a:r>
            <a:endParaRPr lang="cs-CZ" sz="1900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53230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Osnova semináře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AutoNum type="arabicParenR"/>
            </a:pPr>
            <a:r>
              <a:rPr lang="cs-CZ" dirty="0"/>
              <a:t>Úvodní informace o Fondu malých projektů</a:t>
            </a:r>
          </a:p>
          <a:p>
            <a:pPr marL="514350" indent="-514350">
              <a:buAutoNum type="arabicParenR"/>
            </a:pPr>
            <a:r>
              <a:rPr lang="cs-CZ" dirty="0"/>
              <a:t>Představení 7. výzvy FMP</a:t>
            </a:r>
          </a:p>
          <a:p>
            <a:pPr marL="514350" indent="-514350">
              <a:buAutoNum type="arabicParenR"/>
            </a:pPr>
            <a:r>
              <a:rPr lang="cs-CZ" dirty="0"/>
              <a:t>Příprava malých projektů (VŘ, Publicita, předložení MP, žádost a přílohy)</a:t>
            </a:r>
          </a:p>
          <a:p>
            <a:pPr marL="514350" indent="-514350">
              <a:buAutoNum type="arabicParenR"/>
            </a:pPr>
            <a:r>
              <a:rPr lang="cs-CZ" dirty="0"/>
              <a:t>Kontrola a hodnocení předložených žádostí o NFP</a:t>
            </a:r>
          </a:p>
          <a:p>
            <a:pPr marL="514350" indent="-514350">
              <a:buAutoNum type="arabicParenR"/>
            </a:pPr>
            <a:r>
              <a:rPr lang="cs-CZ" dirty="0"/>
              <a:t>Realizace a vyúčtování malého projektu</a:t>
            </a:r>
          </a:p>
          <a:p>
            <a:pPr marL="514350" indent="-514350">
              <a:buAutoNum type="arabicParenR"/>
            </a:pPr>
            <a:r>
              <a:rPr lang="cs-CZ" dirty="0"/>
              <a:t>COVID - 19</a:t>
            </a:r>
          </a:p>
          <a:p>
            <a:pPr marL="514350" indent="-514350">
              <a:buAutoNum type="arabicParenR"/>
            </a:pPr>
            <a:r>
              <a:rPr lang="cs-CZ" dirty="0"/>
              <a:t>Nejčastější chyby</a:t>
            </a:r>
          </a:p>
          <a:p>
            <a:pPr marL="514350" indent="-514350">
              <a:buAutoNum type="arabicParenR"/>
            </a:pPr>
            <a:r>
              <a:rPr lang="cs-CZ" dirty="0"/>
              <a:t>Diskuze, dotazy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876541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54002" y="424743"/>
            <a:ext cx="7467600" cy="1143000"/>
          </a:xfrm>
        </p:spPr>
        <p:txBody>
          <a:bodyPr>
            <a:normAutofit/>
          </a:bodyPr>
          <a:lstStyle/>
          <a:p>
            <a:pPr algn="ctr"/>
            <a:r>
              <a:rPr lang="cs-CZ" b="1" dirty="0"/>
              <a:t>Region Bílé Karpaty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838200" y="1703521"/>
            <a:ext cx="10515600" cy="4473442"/>
          </a:xfrm>
        </p:spPr>
        <p:txBody>
          <a:bodyPr>
            <a:normAutofit lnSpcReduction="10000"/>
          </a:bodyPr>
          <a:lstStyle/>
          <a:p>
            <a:pPr algn="just"/>
            <a:r>
              <a:rPr lang="cs-CZ" sz="2600" dirty="0"/>
              <a:t>Region Bílé Karpaty (RBK) je sdružením právnických osob podle Občanského zákoníku, založeným zakladatelskou smlouvou dne 10. 2. 2000.</a:t>
            </a:r>
          </a:p>
          <a:p>
            <a:pPr marL="0" indent="0" algn="just">
              <a:buNone/>
            </a:pPr>
            <a:endParaRPr lang="cs-CZ" sz="2600" dirty="0"/>
          </a:p>
          <a:p>
            <a:pPr algn="just"/>
            <a:r>
              <a:rPr lang="cs-CZ" sz="2600" dirty="0"/>
              <a:t>Orgány sdružení jsou Valné shromáždění RBK a Správní rada RBK. S</a:t>
            </a:r>
            <a:r>
              <a:rPr lang="sk-SK" sz="2600" dirty="0"/>
              <a:t>tatutárním orgánem je </a:t>
            </a:r>
            <a:r>
              <a:rPr lang="sk-SK" sz="2600" b="1" dirty="0"/>
              <a:t>předseda sdružení</a:t>
            </a:r>
            <a:r>
              <a:rPr lang="sk-SK" sz="2600" dirty="0"/>
              <a:t>. Tuto funkci od 4. 5. 2015 vykonává </a:t>
            </a:r>
            <a:r>
              <a:rPr lang="sk-SK" sz="2600" b="1" dirty="0"/>
              <a:t>Ing. Jan Kučera, MSc., místostarosta Rožnova pod Radhoštěm, statutární zástupce Sdružení Mikroregion Rožnovsko. </a:t>
            </a:r>
          </a:p>
          <a:p>
            <a:pPr algn="just"/>
            <a:endParaRPr lang="cs-CZ" sz="2600" b="1" dirty="0"/>
          </a:p>
          <a:p>
            <a:r>
              <a:rPr lang="cs-CZ" sz="2600" dirty="0"/>
              <a:t>RBK je dlouholetý </a:t>
            </a:r>
            <a:r>
              <a:rPr lang="cs-CZ" sz="2600" b="1" dirty="0"/>
              <a:t>Správce fondu </a:t>
            </a:r>
            <a:r>
              <a:rPr lang="cs-CZ" sz="2600" b="1" dirty="0" err="1"/>
              <a:t>mikroprojektů</a:t>
            </a:r>
            <a:r>
              <a:rPr lang="cs-CZ" sz="2600" b="1" dirty="0"/>
              <a:t>/malých projektů </a:t>
            </a:r>
            <a:r>
              <a:rPr lang="cs-CZ" sz="2600" dirty="0"/>
              <a:t>(</a:t>
            </a:r>
            <a:r>
              <a:rPr lang="cs-CZ" sz="2600" dirty="0" err="1"/>
              <a:t>Phare</a:t>
            </a:r>
            <a:r>
              <a:rPr lang="cs-CZ" sz="2600" dirty="0"/>
              <a:t> CBC 2002-03, INTERREG III-A 2004-2006, OPPS SR-ČR 2007-2014, </a:t>
            </a:r>
            <a:r>
              <a:rPr lang="cs-CZ" sz="2600" b="1" dirty="0"/>
              <a:t>INTERREG V-A SR-ČR 2014-2020</a:t>
            </a:r>
            <a:r>
              <a:rPr lang="cs-CZ" sz="2600" dirty="0"/>
              <a:t>). </a:t>
            </a:r>
          </a:p>
          <a:p>
            <a:endParaRPr lang="cs-CZ" dirty="0">
              <a:solidFill>
                <a:srgbClr val="002060"/>
              </a:solidFill>
            </a:endParaRPr>
          </a:p>
        </p:txBody>
      </p:sp>
      <p:pic>
        <p:nvPicPr>
          <p:cNvPr id="4" name="záhlaví barva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293" r="13042"/>
          <a:stretch/>
        </p:blipFill>
        <p:spPr bwMode="auto">
          <a:xfrm>
            <a:off x="8668953" y="424743"/>
            <a:ext cx="1258174" cy="871443"/>
          </a:xfrm>
          <a:prstGeom prst="rect">
            <a:avLst/>
          </a:prstGeom>
          <a:noFill/>
          <a:ln>
            <a:noFill/>
          </a:ln>
          <a:effectLst/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3213128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659343" y="0"/>
            <a:ext cx="7467600" cy="1143000"/>
          </a:xfrm>
        </p:spPr>
        <p:txBody>
          <a:bodyPr>
            <a:noAutofit/>
          </a:bodyPr>
          <a:lstStyle/>
          <a:p>
            <a:pPr algn="ctr"/>
            <a:br>
              <a:rPr lang="cs-CZ" b="1" dirty="0"/>
            </a:br>
            <a:r>
              <a:rPr lang="cs-CZ" b="1" dirty="0"/>
              <a:t>Region Bílé Karpaty 2014+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768626" y="1225118"/>
            <a:ext cx="10667999" cy="5421450"/>
          </a:xfrm>
        </p:spPr>
        <p:txBody>
          <a:bodyPr>
            <a:normAutofit/>
          </a:bodyPr>
          <a:lstStyle/>
          <a:p>
            <a:pPr algn="just"/>
            <a:r>
              <a:rPr lang="cs-CZ" sz="2600" b="1" dirty="0"/>
              <a:t>RBK</a:t>
            </a:r>
            <a:r>
              <a:rPr lang="cs-CZ" sz="2600" dirty="0"/>
              <a:t> - Správce Fondu malých projektů z programu přeshraniční spolupráce INTERREG V-A 2014 – 2020 Slovenská republika – Česká republika.</a:t>
            </a:r>
          </a:p>
          <a:p>
            <a:pPr algn="just"/>
            <a:endParaRPr lang="cs-CZ" sz="2600" dirty="0"/>
          </a:p>
          <a:p>
            <a:pPr algn="just"/>
            <a:r>
              <a:rPr lang="sk-SK" sz="2600" b="1" dirty="0"/>
              <a:t>Všestranný rozvoj příhraničních regionů </a:t>
            </a:r>
            <a:r>
              <a:rPr lang="sk-SK" sz="2600" dirty="0"/>
              <a:t>se zaměřením na přeshraniční spolupráci (kraje Zlínský, Jihomoravský, Moravskoslezský) s partnerskými organizacemi ze Slovenské republiky působícími na vymezeném území (kraje Žilinský, Trenčínský a Trnavský). </a:t>
            </a:r>
          </a:p>
          <a:p>
            <a:endParaRPr lang="sk-SK" sz="2600" dirty="0"/>
          </a:p>
          <a:p>
            <a:pPr algn="just"/>
            <a:r>
              <a:rPr lang="cs-CZ" dirty="0"/>
              <a:t>Cílem sdružení je podpora vzájemné spolupráce subjektů na obou stranách hranice, poskytování informací o dotačních možnostech starostům či představitelům dalších institucí a organizování společných projektů, jež budou přínosem pro celý region.</a:t>
            </a:r>
          </a:p>
          <a:p>
            <a:endParaRPr lang="cs-CZ" dirty="0">
              <a:solidFill>
                <a:srgbClr val="002060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729968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C252151-65E1-43D6-9949-BC45DCD379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5188" y="314799"/>
            <a:ext cx="10515600" cy="1325563"/>
          </a:xfrm>
        </p:spPr>
        <p:txBody>
          <a:bodyPr/>
          <a:lstStyle/>
          <a:p>
            <a:pPr algn="ctr"/>
            <a:r>
              <a:rPr lang="cs-CZ" b="1" dirty="0"/>
              <a:t>Správci Fondu malých projektů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79FDF7F-D2AE-46E7-93A1-0F29AAA438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59832"/>
            <a:ext cx="10515600" cy="471713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dirty="0"/>
              <a:t>vedoucí partner</a:t>
            </a:r>
          </a:p>
          <a:p>
            <a:pPr marL="0" indent="0" algn="ctr">
              <a:buNone/>
            </a:pPr>
            <a:r>
              <a:rPr lang="cs-CZ" b="1" dirty="0"/>
              <a:t>Region Bílé Karpaty</a:t>
            </a:r>
            <a:endParaRPr lang="cs-CZ" dirty="0"/>
          </a:p>
          <a:p>
            <a:pPr marL="0" indent="0" algn="ctr">
              <a:buNone/>
            </a:pPr>
            <a:r>
              <a:rPr lang="cs-CZ" dirty="0"/>
              <a:t>Správce FMP na české straně</a:t>
            </a:r>
          </a:p>
          <a:p>
            <a:pPr marL="0" indent="0" algn="ctr">
              <a:buNone/>
            </a:pPr>
            <a:r>
              <a:rPr lang="cs-CZ" dirty="0">
                <a:hlinkClick r:id="rId2"/>
              </a:rPr>
              <a:t>www.regionbilekarpaty.cz</a:t>
            </a:r>
            <a:endParaRPr lang="cs-CZ" dirty="0"/>
          </a:p>
          <a:p>
            <a:pPr marL="0" indent="0" algn="ctr">
              <a:buNone/>
            </a:pPr>
            <a:endParaRPr lang="cs-CZ" dirty="0"/>
          </a:p>
          <a:p>
            <a:pPr marL="0" indent="0" algn="ctr">
              <a:buNone/>
            </a:pPr>
            <a:r>
              <a:rPr lang="cs-CZ" dirty="0"/>
              <a:t>hlavní přeshraniční partner</a:t>
            </a:r>
          </a:p>
          <a:p>
            <a:pPr marL="0" indent="0" algn="ctr">
              <a:buNone/>
            </a:pPr>
            <a:r>
              <a:rPr lang="cs-CZ" b="1" dirty="0"/>
              <a:t>Žilinský samosprávný kraj</a:t>
            </a:r>
            <a:endParaRPr lang="cs-CZ" dirty="0"/>
          </a:p>
          <a:p>
            <a:pPr marL="0" indent="0" algn="ctr">
              <a:buNone/>
            </a:pPr>
            <a:r>
              <a:rPr lang="cs-CZ" dirty="0"/>
              <a:t>Správce FMP na slovenské straně </a:t>
            </a:r>
          </a:p>
          <a:p>
            <a:pPr marL="0" indent="0" algn="ctr">
              <a:buNone/>
            </a:pPr>
            <a:r>
              <a:rPr lang="cs-CZ" dirty="0">
                <a:hlinkClick r:id="rId3"/>
              </a:rPr>
              <a:t>http://www.zilinskazupa.sk</a:t>
            </a:r>
            <a:endParaRPr lang="cs-CZ" dirty="0"/>
          </a:p>
          <a:p>
            <a:pPr marL="0" indent="0" algn="ctr">
              <a:buNone/>
            </a:pPr>
            <a:endParaRPr lang="cs-CZ" b="1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11F22586-9D3A-45F1-B14E-4DF80BF5D79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00597" y="1820893"/>
            <a:ext cx="1245509" cy="1243076"/>
          </a:xfrm>
          <a:prstGeom prst="rect">
            <a:avLst/>
          </a:prstGeom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id="{0D9CAA71-FF30-42E9-9E3C-9A5B30E05F1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841515" y="4032919"/>
            <a:ext cx="2704863" cy="13255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74518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7FB421A-0E82-472C-A2CB-76CD80C125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Fond malých projektů 2014 – 2020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CD9CA2C-2CA0-4732-9F9C-F4E1CD4E3D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1302" y="1496289"/>
            <a:ext cx="10669395" cy="4996585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cs-CZ" dirty="0"/>
              <a:t>Program přeshraniční spolupráce INTERREG V-A SR-ČR 2014 – 2020</a:t>
            </a:r>
          </a:p>
          <a:p>
            <a:pPr marL="0" indent="0" algn="just">
              <a:buNone/>
            </a:pPr>
            <a:endParaRPr lang="cs-CZ" sz="1500" b="1" dirty="0"/>
          </a:p>
          <a:p>
            <a:pPr marL="0" indent="0" algn="just">
              <a:buNone/>
            </a:pPr>
            <a:r>
              <a:rPr lang="cs-CZ" b="1" dirty="0"/>
              <a:t>Strategický záměr projektu Fond malých projektů: </a:t>
            </a:r>
          </a:p>
          <a:p>
            <a:pPr algn="just"/>
            <a:r>
              <a:rPr lang="cs-CZ" dirty="0"/>
              <a:t>přispět k zvýšení atraktivnosti přeshraničního regionu pro obyvatele a návštěvníky;</a:t>
            </a:r>
          </a:p>
          <a:p>
            <a:pPr algn="just">
              <a:buFontTx/>
              <a:buChar char="-"/>
            </a:pPr>
            <a:endParaRPr lang="cs-CZ" sz="1600" dirty="0"/>
          </a:p>
          <a:p>
            <a:pPr marL="0" indent="0" algn="just">
              <a:buNone/>
            </a:pPr>
            <a:r>
              <a:rPr lang="cs-CZ" b="1" dirty="0"/>
              <a:t>Cíle oblasti podpory:</a:t>
            </a:r>
          </a:p>
          <a:p>
            <a:pPr algn="just"/>
            <a:r>
              <a:rPr lang="cs-CZ" dirty="0"/>
              <a:t>přeshraniční integrace a posílení dlouhodobých forem spolupráce, </a:t>
            </a:r>
          </a:p>
          <a:p>
            <a:pPr algn="just"/>
            <a:r>
              <a:rPr lang="cs-CZ" dirty="0"/>
              <a:t>vytváření a posilování kontaktů a trvalá přeshraniční spolupráce obyvatel, regionů a regionálních struktur.</a:t>
            </a:r>
          </a:p>
          <a:p>
            <a:pPr marL="0" indent="0" algn="just">
              <a:buNone/>
            </a:pPr>
            <a:endParaRPr lang="cs-CZ" dirty="0"/>
          </a:p>
          <a:p>
            <a:pPr marL="0" indent="0" algn="just">
              <a:buNone/>
            </a:pPr>
            <a:r>
              <a:rPr lang="cs-CZ" dirty="0"/>
              <a:t>Z FMP jsou financovány menší akce, které jsou založeny na bázi </a:t>
            </a:r>
            <a:r>
              <a:rPr lang="cs-CZ" b="1" dirty="0"/>
              <a:t>regionálních potřeb a mají evidentní přeshraniční dopad</a:t>
            </a:r>
            <a:r>
              <a:rPr lang="cs-CZ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090331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AFD0E4F-8616-423E-A234-B022A78FC1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Základní informace FMP 2014 - 2020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3CAF413-EA0A-4804-A08B-7C3DC657A7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1474" y="1475874"/>
            <a:ext cx="11133220" cy="5017001"/>
          </a:xfrm>
        </p:spPr>
        <p:txBody>
          <a:bodyPr>
            <a:normAutofit fontScale="92500" lnSpcReduction="10000"/>
          </a:bodyPr>
          <a:lstStyle/>
          <a:p>
            <a:r>
              <a:rPr lang="cs-CZ" dirty="0"/>
              <a:t>Podpora malých projektů na </a:t>
            </a:r>
            <a:r>
              <a:rPr lang="cs-CZ" b="1" dirty="0"/>
              <a:t>regionální úrovni.</a:t>
            </a:r>
          </a:p>
          <a:p>
            <a:r>
              <a:rPr lang="cs-CZ" dirty="0"/>
              <a:t>Evidentní </a:t>
            </a:r>
            <a:r>
              <a:rPr lang="cs-CZ" b="1" dirty="0"/>
              <a:t>přeshraniční dopad.</a:t>
            </a:r>
          </a:p>
          <a:p>
            <a:r>
              <a:rPr lang="cs-CZ" dirty="0"/>
              <a:t>Zapojení </a:t>
            </a:r>
            <a:r>
              <a:rPr lang="cs-CZ" b="1" dirty="0"/>
              <a:t>přeshraničního partnera </a:t>
            </a:r>
            <a:r>
              <a:rPr lang="cs-CZ" dirty="0"/>
              <a:t>(společná příprava, společný personál, společná realizace).</a:t>
            </a:r>
            <a:endParaRPr lang="cs-CZ" b="1" dirty="0"/>
          </a:p>
          <a:p>
            <a:pPr marL="0" indent="0">
              <a:buNone/>
            </a:pPr>
            <a:endParaRPr lang="cs-CZ" b="1" dirty="0"/>
          </a:p>
          <a:p>
            <a:r>
              <a:rPr lang="cs-CZ" dirty="0"/>
              <a:t>Objem vyčleněných prostředků z ERDF 9 013 945 EUR (10% z celkové alokace programu).</a:t>
            </a:r>
          </a:p>
          <a:p>
            <a:r>
              <a:rPr lang="cs-CZ" dirty="0"/>
              <a:t>Objem prostředků v ČR i SR přibližně stejný (ČR 4 513 945 EUR, v SR 4 500 000 EUR). </a:t>
            </a:r>
          </a:p>
          <a:p>
            <a:pPr marL="0" indent="0">
              <a:buNone/>
            </a:pPr>
            <a:endParaRPr lang="cs-CZ" sz="3000" b="1" dirty="0"/>
          </a:p>
          <a:p>
            <a:pPr marL="0" indent="0" algn="ctr">
              <a:buNone/>
            </a:pPr>
            <a:r>
              <a:rPr lang="cs-CZ" sz="3000" b="1" dirty="0"/>
              <a:t>Celková vyčleněná částka podpory z EFRR pro malé projekty v ČR činí </a:t>
            </a:r>
          </a:p>
          <a:p>
            <a:pPr marL="0" indent="0" algn="ctr">
              <a:buNone/>
            </a:pPr>
            <a:r>
              <a:rPr lang="cs-CZ" sz="3000" b="1" dirty="0"/>
              <a:t>3 791 713,66 EUR, v SR činí 3 779 999,99 EUR.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732477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1E8981D4-AE34-4741-A3A1-8B0F859EEA4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sk-SK" altLang="cs-CZ" b="1" dirty="0"/>
              <a:t>Fond malých projektů 2014 – 2020</a:t>
            </a:r>
            <a:br>
              <a:rPr lang="sk-SK" altLang="cs-CZ" sz="3200" b="1" dirty="0">
                <a:solidFill>
                  <a:srgbClr val="C00000"/>
                </a:solidFill>
                <a:latin typeface="Verdana" pitchFamily="34" charset="0"/>
              </a:rPr>
            </a:br>
            <a:r>
              <a:rPr lang="cs-CZ" altLang="cs-CZ" sz="4000" b="1" dirty="0"/>
              <a:t>územní vymezení</a:t>
            </a:r>
          </a:p>
        </p:txBody>
      </p:sp>
      <p:sp>
        <p:nvSpPr>
          <p:cNvPr id="10243" name="Rectangle 1030" descr="Rectangle: Click to edit Master text styles&#10;Second level&#10;Third level&#10;Fourth level&#10;Fifth level">
            <a:extLst>
              <a:ext uri="{FF2B5EF4-FFF2-40B4-BE49-F238E27FC236}">
                <a16:creationId xmlns:a16="http://schemas.microsoft.com/office/drawing/2014/main" id="{64BE56D7-7935-42DC-B66E-021665961DED}"/>
              </a:ext>
            </a:extLst>
          </p:cNvPr>
          <p:cNvSpPr>
            <a:spLocks noGrp="1" noChangeArrowheads="1"/>
          </p:cNvSpPr>
          <p:nvPr>
            <p:ph sz="half" idx="1"/>
          </p:nvPr>
        </p:nvSpPr>
        <p:spPr>
          <a:xfrm>
            <a:off x="1446415" y="1690689"/>
            <a:ext cx="3928860" cy="3322637"/>
          </a:xfrm>
        </p:spPr>
        <p:txBody>
          <a:bodyPr>
            <a:noAutofit/>
          </a:bodyPr>
          <a:lstStyle/>
          <a:p>
            <a:pPr algn="just" eaLnBrk="1" hangingPunct="1">
              <a:buClr>
                <a:srgbClr val="000099"/>
              </a:buClr>
              <a:buFont typeface="Wingdings" panose="05000000000000000000" pitchFamily="2" charset="2"/>
              <a:buChar char="ü"/>
            </a:pPr>
            <a:r>
              <a:rPr lang="cs-CZ" altLang="cs-CZ" sz="2400" b="1" dirty="0">
                <a:solidFill>
                  <a:srgbClr val="000099"/>
                </a:solidFill>
              </a:rPr>
              <a:t>česká strana </a:t>
            </a:r>
          </a:p>
          <a:p>
            <a:pPr eaLnBrk="1" hangingPunct="1">
              <a:buClr>
                <a:srgbClr val="000099"/>
              </a:buClr>
              <a:buFontTx/>
              <a:buNone/>
            </a:pPr>
            <a:r>
              <a:rPr lang="cs-CZ" altLang="cs-CZ" sz="2400" dirty="0">
                <a:solidFill>
                  <a:srgbClr val="000099"/>
                </a:solidFill>
                <a:cs typeface="Arial" panose="020B0604020202020204" pitchFamily="34" charset="0"/>
              </a:rPr>
              <a:t>Moravskoslezský, Zlínský a Jihomoravský kraj</a:t>
            </a:r>
          </a:p>
          <a:p>
            <a:pPr algn="just" eaLnBrk="1" hangingPunct="1">
              <a:buClr>
                <a:srgbClr val="000099"/>
              </a:buClr>
              <a:buFont typeface="Wingdings" panose="05000000000000000000" pitchFamily="2" charset="2"/>
              <a:buNone/>
            </a:pPr>
            <a:endParaRPr lang="cs-CZ" altLang="cs-CZ" sz="2400" dirty="0">
              <a:solidFill>
                <a:srgbClr val="000099"/>
              </a:solidFill>
            </a:endParaRPr>
          </a:p>
          <a:p>
            <a:pPr algn="just" eaLnBrk="1" hangingPunct="1">
              <a:buClr>
                <a:srgbClr val="000099"/>
              </a:buClr>
              <a:buFont typeface="Wingdings" panose="05000000000000000000" pitchFamily="2" charset="2"/>
              <a:buChar char="ü"/>
            </a:pPr>
            <a:r>
              <a:rPr lang="cs-CZ" altLang="cs-CZ" sz="2400" b="1" dirty="0">
                <a:solidFill>
                  <a:srgbClr val="000099"/>
                </a:solidFill>
              </a:rPr>
              <a:t>slovenská strana</a:t>
            </a:r>
          </a:p>
          <a:p>
            <a:pPr>
              <a:buNone/>
            </a:pPr>
            <a:r>
              <a:rPr lang="cs-CZ" altLang="cs-CZ" sz="2400" dirty="0">
                <a:solidFill>
                  <a:srgbClr val="000099"/>
                </a:solidFill>
              </a:rPr>
              <a:t>Ž</a:t>
            </a:r>
            <a:r>
              <a:rPr lang="cs-CZ" altLang="cs-CZ" sz="2400" dirty="0">
                <a:solidFill>
                  <a:srgbClr val="000099"/>
                </a:solidFill>
                <a:cs typeface="Arial" panose="020B0604020202020204" pitchFamily="34" charset="0"/>
              </a:rPr>
              <a:t>ilinský, Tren</a:t>
            </a:r>
            <a:r>
              <a:rPr lang="cs-CZ" altLang="cs-CZ" sz="2400" dirty="0">
                <a:solidFill>
                  <a:srgbClr val="000099"/>
                </a:solidFill>
              </a:rPr>
              <a:t>č</a:t>
            </a:r>
            <a:r>
              <a:rPr lang="cs-CZ" altLang="cs-CZ" sz="2400" dirty="0">
                <a:solidFill>
                  <a:srgbClr val="000099"/>
                </a:solidFill>
                <a:cs typeface="Arial" panose="020B0604020202020204" pitchFamily="34" charset="0"/>
              </a:rPr>
              <a:t>ínský a Trnavský samosprávný kraj</a:t>
            </a:r>
            <a:endParaRPr lang="cs-CZ" altLang="cs-CZ" sz="2400" dirty="0"/>
          </a:p>
        </p:txBody>
      </p:sp>
      <p:sp>
        <p:nvSpPr>
          <p:cNvPr id="10244" name="Rectangle 3" descr="Rectangle: Click to edit Master text styles&#10;Second level&#10;Third level&#10;Fourth level&#10;Fifth level">
            <a:extLst>
              <a:ext uri="{FF2B5EF4-FFF2-40B4-BE49-F238E27FC236}">
                <a16:creationId xmlns:a16="http://schemas.microsoft.com/office/drawing/2014/main" id="{9240489E-28F3-492F-A208-AA5814FE8BB3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2351088" y="5013326"/>
            <a:ext cx="7772400" cy="792163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dirty="0">
                <a:cs typeface="Arial" panose="020B0604020202020204" pitchFamily="34" charset="0"/>
              </a:rPr>
              <a:t>Realizace MP musí mít dopad výhradně do těchto krajů, minimálně do jednoho</a:t>
            </a:r>
            <a:endParaRPr lang="cs-CZ" altLang="cs-CZ" dirty="0"/>
          </a:p>
        </p:txBody>
      </p:sp>
      <p:pic>
        <p:nvPicPr>
          <p:cNvPr id="10245" name="Picture 1029">
            <a:extLst>
              <a:ext uri="{FF2B5EF4-FFF2-40B4-BE49-F238E27FC236}">
                <a16:creationId xmlns:a16="http://schemas.microsoft.com/office/drawing/2014/main" id="{EC78AB90-4835-40BA-A294-C9ECF1E9E3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7364" y="1838943"/>
            <a:ext cx="5334415" cy="28187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16FD6F1-73D9-4130-A9CB-F08EDEF5B1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29615"/>
            <a:ext cx="10515600" cy="1325563"/>
          </a:xfrm>
        </p:spPr>
        <p:txBody>
          <a:bodyPr/>
          <a:lstStyle/>
          <a:p>
            <a:pPr algn="ctr"/>
            <a:r>
              <a:rPr lang="cs-CZ" b="1" dirty="0"/>
              <a:t>Zaměření projektu FMP v rámci programu INTERREG V-A SK-CZ</a:t>
            </a:r>
          </a:p>
        </p:txBody>
      </p:sp>
      <p:graphicFrame>
        <p:nvGraphicFramePr>
          <p:cNvPr id="4" name="Zástupný symbol pro obsah 3">
            <a:extLst>
              <a:ext uri="{FF2B5EF4-FFF2-40B4-BE49-F238E27FC236}">
                <a16:creationId xmlns:a16="http://schemas.microsoft.com/office/drawing/2014/main" id="{94EC37CD-6C30-43FD-8B79-47000FB20962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655320" y="1655178"/>
          <a:ext cx="10982498" cy="511464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5491249">
                  <a:extLst>
                    <a:ext uri="{9D8B030D-6E8A-4147-A177-3AD203B41FA5}">
                      <a16:colId xmlns:a16="http://schemas.microsoft.com/office/drawing/2014/main" val="3009449116"/>
                    </a:ext>
                  </a:extLst>
                </a:gridCol>
                <a:gridCol w="5491249">
                  <a:extLst>
                    <a:ext uri="{9D8B030D-6E8A-4147-A177-3AD203B41FA5}">
                      <a16:colId xmlns:a16="http://schemas.microsoft.com/office/drawing/2014/main" val="4123981684"/>
                    </a:ext>
                  </a:extLst>
                </a:gridCol>
              </a:tblGrid>
              <a:tr h="353143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Prioritní osa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Prioritní osa 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20511715"/>
                  </a:ext>
                </a:extLst>
              </a:tr>
              <a:tr h="353143">
                <a:tc>
                  <a:txBody>
                    <a:bodyPr/>
                    <a:lstStyle/>
                    <a:p>
                      <a:r>
                        <a:rPr lang="cs-CZ" b="1" dirty="0"/>
                        <a:t>Kvalitní životní prostředí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1" dirty="0"/>
                        <a:t>Rozvoj místních iniciativ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0007563"/>
                  </a:ext>
                </a:extLst>
              </a:tr>
              <a:tr h="353143">
                <a:tc>
                  <a:txBody>
                    <a:bodyPr/>
                    <a:lstStyle/>
                    <a:p>
                      <a:pPr algn="ctr"/>
                      <a:r>
                        <a:rPr lang="cs-CZ" dirty="0">
                          <a:solidFill>
                            <a:srgbClr val="FF0000"/>
                          </a:solidFill>
                        </a:rPr>
                        <a:t>Investiční priorita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>
                          <a:solidFill>
                            <a:srgbClr val="FF0000"/>
                          </a:solidFill>
                        </a:rPr>
                        <a:t>Investiční priorita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1379146"/>
                  </a:ext>
                </a:extLst>
              </a:tr>
              <a:tr h="61800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/>
                        <a:t>3. Zachování, ochrana, podpora a rozvoj přírodního a kulturního dědictví (6c)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5. Podpora právní a administrativní spolupráce a spolupráce mezi občany a institucemi (11b)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9338595"/>
                  </a:ext>
                </a:extLst>
              </a:tr>
              <a:tr h="353143">
                <a:tc>
                  <a:txBody>
                    <a:bodyPr/>
                    <a:lstStyle/>
                    <a:p>
                      <a:pPr algn="ctr"/>
                      <a:r>
                        <a:rPr lang="cs-CZ" dirty="0">
                          <a:solidFill>
                            <a:srgbClr val="FF0000"/>
                          </a:solidFill>
                        </a:rPr>
                        <a:t>Specifický cíl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>
                          <a:solidFill>
                            <a:srgbClr val="FF0000"/>
                          </a:solidFill>
                        </a:rPr>
                        <a:t>Specifický cíl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4526985"/>
                  </a:ext>
                </a:extLst>
              </a:tr>
              <a:tr h="906007">
                <a:tc>
                  <a:txBody>
                    <a:bodyPr/>
                    <a:lstStyle/>
                    <a:p>
                      <a:r>
                        <a:rPr lang="cs-CZ" dirty="0"/>
                        <a:t>2.1 </a:t>
                      </a:r>
                    </a:p>
                    <a:p>
                      <a:r>
                        <a:rPr lang="cs-CZ" dirty="0"/>
                        <a:t>Zvýšení atraktivnosti kulturního a přírodního dědictví pro obyvatele a návštěvníky příhraničního regionu.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3.1</a:t>
                      </a:r>
                    </a:p>
                    <a:p>
                      <a:r>
                        <a:rPr lang="cs-CZ" dirty="0"/>
                        <a:t>Zvýšení kvalitní úrovně přeshraniční spolupráce místních a regionálních subjektů.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0284522"/>
                  </a:ext>
                </a:extLst>
              </a:tr>
              <a:tr h="42134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/>
                        <a:t>40 % finančních prostředků z FMP.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/>
                        <a:t>60 % z finančních prostředků z FMP.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7607656"/>
                  </a:ext>
                </a:extLst>
              </a:tr>
              <a:tr h="61800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>
                          <a:solidFill>
                            <a:srgbClr val="FF0000"/>
                          </a:solidFill>
                        </a:rPr>
                        <a:t>Ukazatel výsledků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>
                          <a:solidFill>
                            <a:srgbClr val="FF0000"/>
                          </a:solidFill>
                        </a:rPr>
                        <a:t>Ukazatel výsledků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2410511"/>
                  </a:ext>
                </a:extLst>
              </a:tr>
              <a:tr h="103569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>
                          <a:solidFill>
                            <a:schemeClr val="tx1"/>
                          </a:solidFill>
                        </a:rPr>
                        <a:t>Nárůst počtu návštěvníků v příhraničním regionu.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>
                          <a:solidFill>
                            <a:schemeClr val="tx1"/>
                          </a:solidFill>
                        </a:rPr>
                        <a:t>Investiční cíl.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>
                          <a:solidFill>
                            <a:schemeClr val="tx1"/>
                          </a:solidFill>
                        </a:rPr>
                        <a:t>Úroveň kvality přeshraniční spolupráce místních a regionálních hráčů.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>
                          <a:solidFill>
                            <a:schemeClr val="tx1"/>
                          </a:solidFill>
                        </a:rPr>
                        <a:t>Neinvestiční cíl.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75598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9105125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3659</TotalTime>
  <Words>684</Words>
  <Application>Microsoft Office PowerPoint</Application>
  <PresentationFormat>Širokoúhlá obrazovka</PresentationFormat>
  <Paragraphs>98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Verdana</vt:lpstr>
      <vt:lpstr>Wingdings</vt:lpstr>
      <vt:lpstr>Motiv Office</vt:lpstr>
      <vt:lpstr>Úvodní informace o Fondu malých projektů</vt:lpstr>
      <vt:lpstr>Osnova semináře</vt:lpstr>
      <vt:lpstr>Region Bílé Karpaty</vt:lpstr>
      <vt:lpstr> Region Bílé Karpaty 2014+</vt:lpstr>
      <vt:lpstr>Správci Fondu malých projektů</vt:lpstr>
      <vt:lpstr>Fond malých projektů 2014 – 2020 </vt:lpstr>
      <vt:lpstr>Základní informace FMP 2014 - 2020</vt:lpstr>
      <vt:lpstr>Fond malých projektů 2014 – 2020 územní vymezení</vt:lpstr>
      <vt:lpstr>Zaměření projektu FMP v rámci programu INTERREG V-A SK-CZ</vt:lpstr>
      <vt:lpstr>Děkuji vám za pozornost!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Průběh a realizace malého projektu</dc:title>
  <dc:creator>DELL-2</dc:creator>
  <cp:lastModifiedBy>Jana Smutna</cp:lastModifiedBy>
  <cp:revision>161</cp:revision>
  <cp:lastPrinted>2018-10-05T12:42:55Z</cp:lastPrinted>
  <dcterms:created xsi:type="dcterms:W3CDTF">2018-08-14T04:53:05Z</dcterms:created>
  <dcterms:modified xsi:type="dcterms:W3CDTF">2021-01-18T07:34:53Z</dcterms:modified>
</cp:coreProperties>
</file>